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7" r:id="rId2"/>
    <p:sldId id="275" r:id="rId3"/>
    <p:sldId id="271" r:id="rId4"/>
    <p:sldId id="277" r:id="rId5"/>
    <p:sldId id="270" r:id="rId6"/>
    <p:sldId id="278" r:id="rId7"/>
    <p:sldId id="279" r:id="rId8"/>
    <p:sldId id="267" r:id="rId9"/>
    <p:sldId id="280" r:id="rId10"/>
    <p:sldId id="288" r:id="rId11"/>
    <p:sldId id="289" r:id="rId12"/>
    <p:sldId id="290" r:id="rId13"/>
    <p:sldId id="292" r:id="rId14"/>
    <p:sldId id="295" r:id="rId15"/>
    <p:sldId id="294" r:id="rId16"/>
    <p:sldId id="293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3197"/>
  </p:normalViewPr>
  <p:slideViewPr>
    <p:cSldViewPr>
      <p:cViewPr>
        <p:scale>
          <a:sx n="69" d="100"/>
          <a:sy n="69" d="100"/>
        </p:scale>
        <p:origin x="1044" y="-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0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70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93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65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40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99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b="9091"/>
          <a:stretch>
            <a:fillRect/>
          </a:stretch>
        </p:blipFill>
        <p:spPr bwMode="auto">
          <a:xfrm>
            <a:off x="0" y="0"/>
            <a:ext cx="1107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-304800" y="2209801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Modul ke: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-304800" y="3962400"/>
            <a:ext cx="274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Fakultas</a:t>
            </a:r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-304800" y="4800601"/>
            <a:ext cx="274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Program Studi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rot="5400000">
            <a:off x="444500" y="3416300"/>
            <a:ext cx="4495800" cy="10160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2844800" y="1143000"/>
            <a:ext cx="8940800" cy="182880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87000"/>
              </a:lnSpc>
              <a:spcBef>
                <a:spcPts val="0"/>
              </a:spcBef>
              <a:buNone/>
              <a:defRPr sz="5000" b="0" spc="-70" baseline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pitchFamily="34" charset="0"/>
              </a:defRPr>
            </a:lvl1pPr>
            <a:lvl2pPr marL="0">
              <a:lnSpc>
                <a:spcPct val="87000"/>
              </a:lnSpc>
              <a:spcBef>
                <a:spcPts val="0"/>
              </a:spcBef>
              <a:buNone/>
              <a:defRPr sz="4000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2pPr>
            <a:lvl3pPr marL="0">
              <a:lnSpc>
                <a:spcPct val="87000"/>
              </a:lnSpc>
              <a:spcBef>
                <a:spcPts val="0"/>
              </a:spcBef>
              <a:buNone/>
              <a:defRPr sz="4000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3pPr>
            <a:lvl4pPr marL="0">
              <a:lnSpc>
                <a:spcPct val="87000"/>
              </a:lnSpc>
              <a:spcBef>
                <a:spcPts val="0"/>
              </a:spcBef>
              <a:buNone/>
              <a:defRPr sz="4000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4pPr>
            <a:lvl5pPr marL="0">
              <a:lnSpc>
                <a:spcPct val="87000"/>
              </a:lnSpc>
              <a:spcBef>
                <a:spcPts val="0"/>
              </a:spcBef>
              <a:buNone/>
              <a:defRPr sz="4000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844800" y="2895600"/>
            <a:ext cx="8940800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="0" spc="0" baseline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844800" y="4038600"/>
            <a:ext cx="8940800" cy="457200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2984500" y="4572000"/>
            <a:ext cx="1727200" cy="1600200"/>
          </a:xfrm>
          <a:prstGeom prst="round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  <a:sym typeface="Wingdings" pitchFamily="2" charset="2"/>
              </a:defRPr>
            </a:lvl1pPr>
          </a:lstStyle>
          <a:p>
            <a:pPr lvl="0"/>
            <a:r>
              <a:rPr lang="en-US" noProof="0">
                <a:sym typeface="Wingdings" pitchFamily="2" charset="2"/>
              </a:rPr>
              <a:t>Click icon to add picture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-101600" y="2209800"/>
            <a:ext cx="2641600" cy="2057400"/>
          </a:xfrm>
          <a:prstGeom prst="rect">
            <a:avLst/>
          </a:prstGeom>
        </p:spPr>
        <p:txBody>
          <a:bodyPr/>
          <a:lstStyle>
            <a:lvl1pPr algn="r">
              <a:buNone/>
              <a:defRPr sz="13000">
                <a:solidFill>
                  <a:schemeClr val="bg1"/>
                </a:solidFill>
                <a:latin typeface="Impact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>
          <a:xfrm>
            <a:off x="101600" y="4114800"/>
            <a:ext cx="2336800" cy="4572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1"/>
          </p:nvPr>
        </p:nvSpPr>
        <p:spPr>
          <a:xfrm>
            <a:off x="0" y="4953000"/>
            <a:ext cx="2438400" cy="6096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463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4" b="9091"/>
          <a:stretch>
            <a:fillRect/>
          </a:stretch>
        </p:blipFill>
        <p:spPr bwMode="auto">
          <a:xfrm>
            <a:off x="1117600" y="0"/>
            <a:ext cx="1107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203200" y="838201"/>
            <a:ext cx="10094384" cy="4763"/>
          </a:xfrm>
          <a:prstGeom prst="line">
            <a:avLst/>
          </a:prstGeom>
          <a:ln/>
          <a:effectLst>
            <a:outerShdw blurRad="40000" dist="12700" dir="204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03200" y="152400"/>
            <a:ext cx="9652000" cy="762000"/>
          </a:xfrm>
          <a:prstGeom prst="rect">
            <a:avLst/>
          </a:prstGeom>
        </p:spPr>
        <p:txBody>
          <a:bodyPr/>
          <a:lstStyle>
            <a:lvl1pPr>
              <a:buNone/>
              <a:defRPr sz="4000" baseline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11074400" cy="480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8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b="9091"/>
          <a:stretch>
            <a:fillRect/>
          </a:stretch>
        </p:blipFill>
        <p:spPr bwMode="auto">
          <a:xfrm>
            <a:off x="0" y="0"/>
            <a:ext cx="1107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609600" y="4491038"/>
            <a:ext cx="10094384" cy="4762"/>
          </a:xfrm>
          <a:prstGeom prst="line">
            <a:avLst/>
          </a:prstGeom>
          <a:ln/>
          <a:effectLst>
            <a:outerShdw blurRad="40000" dist="12700" dir="204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6" descr="logo keci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52400"/>
            <a:ext cx="666751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8000" y="3200400"/>
            <a:ext cx="10972800" cy="137160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87000"/>
              </a:lnSpc>
              <a:spcBef>
                <a:spcPts val="0"/>
              </a:spcBef>
              <a:buNone/>
              <a:defRPr sz="5000" baseline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9600" y="4520047"/>
            <a:ext cx="9956800" cy="432953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87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09600" y="4953000"/>
            <a:ext cx="9956800" cy="914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7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9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2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2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1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7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6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5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6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D:\Dokumen Mercu\Pindahan\Data2 PPBA\Template PPT 2013\background.jpg">
            <a:extLst>
              <a:ext uri="{FF2B5EF4-FFF2-40B4-BE49-F238E27FC236}">
                <a16:creationId xmlns:a16="http://schemas.microsoft.com/office/drawing/2014/main" id="{AAD0759B-49F2-B067-9D24-088C0F59CF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14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15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jurnaltinta.com/tekno/44713876074/peringkat-dua-se-asia-mengapa-orang-indonesia-betah-di-media-sosial-ini-alasan-dan-masalah-etikanya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goodstats.id/article/orang-indonesia-paling-sering-habiskan-waktu-untuk-main-sosial-media-nETfh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Digital Promotion Campaign Tools</a:t>
            </a:r>
          </a:p>
        </p:txBody>
      </p:sp>
      <p:sp>
        <p:nvSpPr>
          <p:cNvPr id="6152" name="Text Placeholder 10"/>
          <p:cNvSpPr>
            <a:spLocks noGrp="1"/>
          </p:cNvSpPr>
          <p:nvPr>
            <p:ph type="body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sz="2800" b="1" dirty="0" err="1"/>
              <a:t>Membahas</a:t>
            </a:r>
            <a:r>
              <a:rPr lang="en-US" sz="2800" b="1" dirty="0"/>
              <a:t> </a:t>
            </a:r>
            <a:r>
              <a:rPr lang="en-US" sz="2800" b="1" dirty="0" err="1"/>
              <a:t>dasar</a:t>
            </a:r>
            <a:r>
              <a:rPr lang="en-US" sz="2800" b="1" dirty="0"/>
              <a:t> digital </a:t>
            </a:r>
            <a:r>
              <a:rPr lang="en-US" sz="2800" b="1" dirty="0" err="1"/>
              <a:t>promosi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alat</a:t>
            </a:r>
            <a:r>
              <a:rPr lang="en-US" sz="2800" b="1" dirty="0"/>
              <a:t> yang </a:t>
            </a:r>
            <a:r>
              <a:rPr lang="en-US" sz="2800" b="1" dirty="0" err="1"/>
              <a:t>dipergunakan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melakukan</a:t>
            </a:r>
            <a:r>
              <a:rPr lang="en-US" sz="2800" b="1" dirty="0"/>
              <a:t> </a:t>
            </a:r>
            <a:r>
              <a:rPr lang="en-US" sz="2800" b="1" dirty="0" err="1"/>
              <a:t>promosi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digital “from basic to action”</a:t>
            </a:r>
          </a:p>
        </p:txBody>
      </p:sp>
      <p:sp>
        <p:nvSpPr>
          <p:cNvPr id="6146" name="Text Placeholder 5"/>
          <p:cNvSpPr>
            <a:spLocks noGrp="1"/>
          </p:cNvSpPr>
          <p:nvPr>
            <p:ph type="body" sz="quarter" idx="17"/>
          </p:nvPr>
        </p:nvSpPr>
        <p:spPr bwMode="auto">
          <a:xfrm>
            <a:off x="1701800" y="2514600"/>
            <a:ext cx="736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800" b="1" dirty="0"/>
              <a:t>03</a:t>
            </a:r>
          </a:p>
        </p:txBody>
      </p:sp>
      <p:sp>
        <p:nvSpPr>
          <p:cNvPr id="6148" name="Text Placeholder 7"/>
          <p:cNvSpPr>
            <a:spLocks noGrp="1"/>
          </p:cNvSpPr>
          <p:nvPr>
            <p:ph type="body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/>
              <a:t>Seluruh</a:t>
            </a:r>
            <a:r>
              <a:rPr lang="en-US" dirty="0"/>
              <a:t> Program 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/>
              <a:t>Studi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E5A440-EFA1-2B43-BDE7-518A16F652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CANVA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FDA7B966-D34F-1AAB-F1E8-BFE7C11F4C56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2387600" y="990600"/>
            <a:ext cx="9652000" cy="4893647"/>
          </a:xfrm>
          <a:prstGeom prst="rect">
            <a:avLst/>
          </a:prstGeom>
          <a:solidFill>
            <a:srgbClr val="F6F7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Cara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Membuat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Flyer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dengan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CANVA</a:t>
            </a:r>
          </a:p>
          <a:p>
            <a:pPr marL="360363" marR="0" lvl="0" indent="-3603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Buka Canva,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lalu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masuk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atau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 daftar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akun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baru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menggunakan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 email,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profil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 Google,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maupun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 Facebook. Cari  “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Selebaran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”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untuk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mulai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membuat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desain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D1216"/>
                </a:solidFill>
                <a:effectLst/>
                <a:latin typeface="Canva Sans"/>
                <a:cs typeface="Times New Roman" panose="02020603050405020304" pitchFamily="18" charset="0"/>
              </a:rPr>
              <a:t>.</a:t>
            </a:r>
          </a:p>
          <a:p>
            <a:pPr marL="360363" indent="-360363" algn="just" defTabSz="914400">
              <a:buClrTx/>
              <a:buSzTx/>
              <a:buAutoNum type="arabicPeriod" startAt="2"/>
            </a:pP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Temukan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Tamplete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Terbaik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</a:t>
            </a:r>
          </a:p>
          <a:p>
            <a:pPr marL="0" indent="0" algn="just" defTabSz="914400">
              <a:buClrTx/>
              <a:buSzTx/>
              <a:buNone/>
            </a:pP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     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Pilih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berbagai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layout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selebaran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dalam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berbagai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warna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gaya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 &amp;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tema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Temukan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contoh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</a:t>
            </a:r>
          </a:p>
          <a:p>
            <a:pPr marL="0" indent="0" algn="just" defTabSz="914400">
              <a:buClrTx/>
              <a:buSzTx/>
              <a:buNone/>
            </a:pP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     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selebaran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yang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sempurna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untuk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diedit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dan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disesuaikan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dengan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kebutuhan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pemasaran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 </a:t>
            </a:r>
          </a:p>
          <a:p>
            <a:pPr marL="0" indent="0" algn="just" defTabSz="914400">
              <a:buClrTx/>
              <a:buSzTx/>
              <a:buNone/>
            </a:pP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       Anda.</a:t>
            </a:r>
          </a:p>
          <a:p>
            <a:pPr marL="0" indent="0" algn="just" defTabSz="914400">
              <a:buClrTx/>
              <a:buSzTx/>
              <a:buNone/>
            </a:pPr>
            <a:r>
              <a:rPr lang="en-US" altLang="en-US" sz="2000" dirty="0">
                <a:solidFill>
                  <a:srgbClr val="0D1216"/>
                </a:solidFill>
                <a:latin typeface="Canva Sans"/>
                <a:cs typeface="Times New Roman" panose="02020603050405020304" pitchFamily="18" charset="0"/>
              </a:rPr>
              <a:t>3. </a:t>
            </a:r>
            <a:r>
              <a:rPr lang="en-US" dirty="0" err="1"/>
              <a:t>Sesuaikan</a:t>
            </a:r>
            <a:r>
              <a:rPr lang="en-US" dirty="0"/>
              <a:t> </a:t>
            </a:r>
            <a:r>
              <a:rPr lang="en-US" dirty="0" err="1"/>
              <a:t>selebaran</a:t>
            </a:r>
            <a:r>
              <a:rPr lang="en-US" dirty="0"/>
              <a:t> agar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 </a:t>
            </a:r>
            <a:r>
              <a:rPr lang="en-US" dirty="0" err="1"/>
              <a:t>kebutuhan</a:t>
            </a:r>
            <a:r>
              <a:rPr lang="en-US" dirty="0"/>
              <a:t> dan </a:t>
            </a:r>
            <a:r>
              <a:rPr lang="en-US" dirty="0" err="1"/>
              <a:t>selera</a:t>
            </a:r>
            <a:r>
              <a:rPr lang="en-US" dirty="0"/>
              <a:t>   </a:t>
            </a:r>
          </a:p>
          <a:p>
            <a:pPr marL="0" indent="0" algn="just" defTabSz="914400">
              <a:buClrTx/>
              <a:buSzTx/>
              <a:buNone/>
            </a:pPr>
            <a:r>
              <a:rPr lang="en-US" dirty="0"/>
              <a:t>    Anda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bantu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dan </a:t>
            </a:r>
            <a:r>
              <a:rPr lang="en-US" dirty="0" err="1"/>
              <a:t>lepas</a:t>
            </a:r>
            <a:r>
              <a:rPr lang="en-US" dirty="0"/>
              <a:t> kami yang sangat </a:t>
            </a:r>
            <a:r>
              <a:rPr lang="en-US" dirty="0" err="1"/>
              <a:t>praktis</a:t>
            </a:r>
            <a:r>
              <a:rPr lang="en-US" dirty="0"/>
              <a:t>. </a:t>
            </a:r>
            <a:r>
              <a:rPr lang="en-US" dirty="0" err="1"/>
              <a:t>Ubah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, </a:t>
            </a:r>
          </a:p>
          <a:p>
            <a:pPr marL="0" indent="0" algn="just" defTabSz="914400">
              <a:buClrTx/>
              <a:buSzTx/>
              <a:buNone/>
            </a:pPr>
            <a:r>
              <a:rPr lang="en-US" dirty="0"/>
              <a:t>    font, dan </a:t>
            </a:r>
            <a:r>
              <a:rPr lang="en-US" dirty="0" err="1"/>
              <a:t>warna</a:t>
            </a:r>
            <a:r>
              <a:rPr lang="en-US" dirty="0"/>
              <a:t>  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kali </a:t>
            </a:r>
            <a:r>
              <a:rPr lang="en-US" dirty="0" err="1"/>
              <a:t>klik</a:t>
            </a:r>
            <a:r>
              <a:rPr lang="en-US" dirty="0"/>
              <a:t>.</a:t>
            </a:r>
          </a:p>
          <a:p>
            <a:pPr marL="0" indent="0" algn="just" defTabSz="914400">
              <a:buClrTx/>
              <a:buSzTx/>
              <a:buNone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4.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Jelajahi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perpustakaan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gambar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dan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grafis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kami yang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berisi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jutaan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foto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, ikon,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ilustrasi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, dan </a:t>
            </a:r>
          </a:p>
          <a:p>
            <a:pPr marL="0" indent="0" algn="just" defTabSz="914400">
              <a:buClrTx/>
              <a:buSzTx/>
              <a:buNone/>
            </a:pP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   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vektor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untuk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ditambahkan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ke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layout Anda.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Tambahkan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atau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hapus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kotak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teks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dan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coba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</a:t>
            </a:r>
          </a:p>
          <a:p>
            <a:pPr marL="0" indent="0" algn="just" defTabSz="914400">
              <a:buClrTx/>
              <a:buSzTx/>
              <a:buNone/>
            </a:pP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   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berbagai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 filter </a:t>
            </a:r>
            <a:r>
              <a:rPr lang="en-US" altLang="en-US" sz="2000" dirty="0" err="1">
                <a:solidFill>
                  <a:srgbClr val="0D1216"/>
                </a:solidFill>
                <a:latin typeface="Canva Sans"/>
              </a:rPr>
              <a:t>foto</a:t>
            </a: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.</a:t>
            </a:r>
          </a:p>
          <a:p>
            <a:pPr marL="0" indent="0" algn="just">
              <a:buNone/>
            </a:pPr>
            <a:r>
              <a:rPr lang="en-US" altLang="en-US" sz="2000" dirty="0">
                <a:solidFill>
                  <a:srgbClr val="0D1216"/>
                </a:solidFill>
                <a:latin typeface="Canva Sans"/>
              </a:rPr>
              <a:t>5. </a:t>
            </a:r>
            <a:r>
              <a:rPr lang="en-US" dirty="0" err="1"/>
              <a:t>Cetak</a:t>
            </a:r>
            <a:r>
              <a:rPr lang="en-US" dirty="0"/>
              <a:t> </a:t>
            </a:r>
            <a:r>
              <a:rPr lang="en-US" dirty="0" err="1"/>
              <a:t>selebaran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memesannya</a:t>
            </a:r>
            <a:r>
              <a:rPr lang="en-US" dirty="0"/>
              <a:t> di  Canva Print. Gratis </a:t>
            </a:r>
            <a:r>
              <a:rPr lang="en-US" dirty="0" err="1"/>
              <a:t>biaya</a:t>
            </a:r>
            <a:r>
              <a:rPr lang="en-US" dirty="0"/>
              <a:t>    </a:t>
            </a:r>
          </a:p>
          <a:p>
            <a:pPr marL="0" indent="0" algn="just">
              <a:buNone/>
            </a:pPr>
            <a:r>
              <a:rPr lang="en-US" dirty="0"/>
              <a:t>    </a:t>
            </a:r>
            <a:r>
              <a:rPr lang="en-US" dirty="0" err="1"/>
              <a:t>pengiriman</a:t>
            </a:r>
            <a:r>
              <a:rPr lang="en-US" dirty="0"/>
              <a:t>. </a:t>
            </a:r>
            <a:r>
              <a:rPr lang="en-US" dirty="0" err="1"/>
              <a:t>Atau</a:t>
            </a:r>
            <a:r>
              <a:rPr lang="en-US" dirty="0"/>
              <a:t>, </a:t>
            </a:r>
            <a:r>
              <a:rPr lang="en-US" dirty="0" err="1"/>
              <a:t>simpan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format PDF, JPG, </a:t>
            </a:r>
            <a:r>
              <a:rPr lang="en-US" dirty="0" err="1"/>
              <a:t>maupun</a:t>
            </a:r>
            <a:r>
              <a:rPr lang="en-US" dirty="0"/>
              <a:t> PNG. </a:t>
            </a:r>
            <a:r>
              <a:rPr lang="en-US" dirty="0" err="1"/>
              <a:t>Ingat</a:t>
            </a:r>
            <a:r>
              <a:rPr lang="en-US" dirty="0"/>
              <a:t>, Anda </a:t>
            </a:r>
            <a:r>
              <a:rPr lang="en-US" dirty="0" err="1"/>
              <a:t>dapat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r>
              <a:rPr lang="en-US" dirty="0"/>
              <a:t>   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mengedit</a:t>
            </a:r>
            <a:r>
              <a:rPr lang="en-US" dirty="0"/>
              <a:t> 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pun.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EF3CD2-2B5E-556C-D3C9-7618F8DDB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7526"/>
            <a:ext cx="2376055" cy="23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92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FFA1DE-41DA-5723-879E-85BFAECDC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12192000" cy="62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9FF350-0A0B-D5AD-B79D-90D5EF92B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8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D88C3-6293-5E8F-5AD2-B6EC9B7AD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192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8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6AB338-652F-86E5-50FF-8CA37AB96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192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49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D748B6-1B99-A376-6EBC-203AF0581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21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B19FC6-339D-9C6D-C881-847123A2A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1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Tugas 2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DFB397-AF0C-214A-9FFF-4302AA2F5E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57200" y="1295400"/>
            <a:ext cx="11049000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dirty="0" err="1"/>
              <a:t>Buatlah</a:t>
            </a:r>
            <a:r>
              <a:rPr lang="en-US" dirty="0"/>
              <a:t> digital flayer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CAnva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 Jasa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masing-masing.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:</a:t>
            </a:r>
          </a:p>
          <a:p>
            <a:r>
              <a:rPr lang="en-US" sz="2000" dirty="0" err="1"/>
              <a:t>Membuat</a:t>
            </a:r>
            <a:r>
              <a:rPr lang="en-US" sz="2000" dirty="0"/>
              <a:t> 4 </a:t>
            </a:r>
            <a:r>
              <a:rPr lang="en-US" sz="2000" dirty="0" err="1"/>
              <a:t>lembar</a:t>
            </a:r>
            <a:r>
              <a:rPr lang="en-US" sz="2000" dirty="0"/>
              <a:t> digital flayer Canva</a:t>
            </a:r>
          </a:p>
          <a:p>
            <a:r>
              <a:rPr lang="en-US" sz="2000" dirty="0" err="1"/>
              <a:t>Menampilkan</a:t>
            </a:r>
            <a:r>
              <a:rPr lang="en-US" sz="2000" dirty="0"/>
              <a:t> </a:t>
            </a:r>
            <a:r>
              <a:rPr lang="en-US" sz="2000" dirty="0" err="1"/>
              <a:t>deskripsi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tiap</a:t>
            </a:r>
            <a:r>
              <a:rPr lang="en-US" sz="2000" dirty="0"/>
              <a:t> </a:t>
            </a:r>
            <a:r>
              <a:rPr lang="en-US" sz="2000" dirty="0" err="1"/>
              <a:t>lembar</a:t>
            </a:r>
            <a:endParaRPr lang="en-US" sz="2000" dirty="0"/>
          </a:p>
          <a:p>
            <a:r>
              <a:rPr lang="en-US" sz="2000" dirty="0" err="1"/>
              <a:t>Gunakan</a:t>
            </a:r>
            <a:r>
              <a:rPr lang="en-US" sz="2000" dirty="0"/>
              <a:t> </a:t>
            </a:r>
            <a:r>
              <a:rPr lang="en-US" sz="2000" dirty="0" err="1"/>
              <a:t>Musik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animasi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flayer digital</a:t>
            </a:r>
          </a:p>
          <a:p>
            <a:r>
              <a:rPr lang="en-US" sz="2000" dirty="0" err="1"/>
              <a:t>Sebarkan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minimal 5 </a:t>
            </a:r>
            <a:r>
              <a:rPr lang="en-US" sz="2000" dirty="0" err="1"/>
              <a:t>teman</a:t>
            </a:r>
            <a:r>
              <a:rPr lang="en-US" sz="2000" dirty="0"/>
              <a:t> </a:t>
            </a:r>
            <a:r>
              <a:rPr lang="en-US" sz="2000" dirty="0" err="1"/>
              <a:t>anda</a:t>
            </a:r>
            <a:r>
              <a:rPr lang="en-US" sz="2000" dirty="0"/>
              <a:t> di </a:t>
            </a:r>
            <a:r>
              <a:rPr lang="en-US" sz="2000" dirty="0" err="1"/>
              <a:t>Whatsapp</a:t>
            </a:r>
            <a:endParaRPr lang="en-US" sz="2000" dirty="0"/>
          </a:p>
          <a:p>
            <a:r>
              <a:rPr lang="en-US" sz="2000" dirty="0"/>
              <a:t>Digital flayer ditag </a:t>
            </a:r>
            <a:r>
              <a:rPr lang="en-US" sz="2000" dirty="0" err="1"/>
              <a:t>ke</a:t>
            </a:r>
            <a:r>
              <a:rPr lang="en-US" sz="2000" dirty="0"/>
              <a:t> IG @aby_doedoeng  </a:t>
            </a:r>
            <a:r>
              <a:rPr lang="en-US" sz="2000" dirty="0" err="1"/>
              <a:t>Tiktok</a:t>
            </a:r>
            <a:r>
              <a:rPr lang="en-US" sz="2000" dirty="0"/>
              <a:t>: @abydu2ng.presiden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D6F41A-902F-E144-9636-CD1F88ADDF89}"/>
              </a:ext>
            </a:extLst>
          </p:cNvPr>
          <p:cNvSpPr/>
          <p:nvPr/>
        </p:nvSpPr>
        <p:spPr>
          <a:xfrm>
            <a:off x="228600" y="838200"/>
            <a:ext cx="9982200" cy="1981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637962-D820-AD4F-B73F-1B38F6CC51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Situations digital in marketing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0ABB1-7F4A-D64C-88EF-876CD542B9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600" y="914400"/>
            <a:ext cx="9982200" cy="19812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2000" b="1" dirty="0" err="1"/>
              <a:t>Apa</a:t>
            </a:r>
            <a:r>
              <a:rPr lang="en-US" sz="2000" b="1" dirty="0"/>
              <a:t> </a:t>
            </a:r>
            <a:r>
              <a:rPr lang="en-US" sz="2000" b="1" dirty="0" err="1"/>
              <a:t>itu</a:t>
            </a:r>
            <a:r>
              <a:rPr lang="en-US" sz="2000" b="1" dirty="0"/>
              <a:t> digital? Bud Caddell </a:t>
            </a:r>
            <a:r>
              <a:rPr lang="en-US" sz="2000" b="1" dirty="0" err="1"/>
              <a:t>mendefinisikan</a:t>
            </a:r>
            <a:r>
              <a:rPr lang="en-US" sz="2000" b="1" dirty="0"/>
              <a:t> 'digital' </a:t>
            </a:r>
            <a:r>
              <a:rPr lang="en-US" sz="2000" b="1" dirty="0" err="1"/>
              <a:t>sebagai</a:t>
            </a:r>
            <a:r>
              <a:rPr lang="en-US" sz="2000" b="1" dirty="0"/>
              <a:t> "</a:t>
            </a:r>
            <a:r>
              <a:rPr lang="en-US" sz="2000" b="1" dirty="0" err="1"/>
              <a:t>lapisan</a:t>
            </a:r>
            <a:r>
              <a:rPr lang="en-US" sz="2000" b="1" dirty="0"/>
              <a:t> </a:t>
            </a:r>
            <a:r>
              <a:rPr lang="en-US" sz="2000" b="1" dirty="0" err="1"/>
              <a:t>partisipatif</a:t>
            </a:r>
            <a:r>
              <a:rPr lang="en-US" sz="2000" b="1" dirty="0"/>
              <a:t> </a:t>
            </a:r>
            <a:r>
              <a:rPr lang="en-US" sz="2000" b="1" dirty="0" err="1"/>
              <a:t>dari</a:t>
            </a:r>
            <a:r>
              <a:rPr lang="en-US" sz="2000" b="1" dirty="0"/>
              <a:t> </a:t>
            </a:r>
            <a:r>
              <a:rPr lang="en-US" sz="2000" b="1" dirty="0" err="1"/>
              <a:t>semua</a:t>
            </a:r>
            <a:r>
              <a:rPr lang="en-US" sz="2000" b="1" dirty="0"/>
              <a:t> media yang </a:t>
            </a:r>
            <a:r>
              <a:rPr lang="en-US" sz="2000" b="1" dirty="0" err="1"/>
              <a:t>memungkinkan</a:t>
            </a:r>
            <a:r>
              <a:rPr lang="en-US" sz="2000" b="1" dirty="0"/>
              <a:t> </a:t>
            </a:r>
            <a:r>
              <a:rPr lang="en-US" sz="2000" b="1" dirty="0" err="1"/>
              <a:t>pengguna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memilih</a:t>
            </a:r>
            <a:r>
              <a:rPr lang="en-US" sz="2000" b="1" dirty="0"/>
              <a:t> </a:t>
            </a:r>
            <a:r>
              <a:rPr lang="en-US" sz="2000" b="1" dirty="0" err="1"/>
              <a:t>sendiri</a:t>
            </a:r>
            <a:r>
              <a:rPr lang="en-US" sz="2000" b="1" dirty="0"/>
              <a:t> </a:t>
            </a:r>
            <a:r>
              <a:rPr lang="en-US" sz="2000" b="1" dirty="0" err="1"/>
              <a:t>pengalaman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 </a:t>
            </a:r>
            <a:r>
              <a:rPr lang="en-US" sz="2000" b="1" dirty="0" err="1"/>
              <a:t>sendiri</a:t>
            </a:r>
            <a:r>
              <a:rPr lang="en-US" sz="2000" b="1" dirty="0"/>
              <a:t>, dan </a:t>
            </a:r>
            <a:r>
              <a:rPr lang="en-US" sz="2000" b="1" dirty="0" err="1"/>
              <a:t>memberi</a:t>
            </a:r>
            <a:r>
              <a:rPr lang="en-US" sz="2000" b="1" dirty="0"/>
              <a:t> </a:t>
            </a:r>
            <a:r>
              <a:rPr lang="en-US" sz="2000" b="1" dirty="0" err="1"/>
              <a:t>pemasar</a:t>
            </a:r>
            <a:r>
              <a:rPr lang="en-US" sz="2000" b="1" dirty="0"/>
              <a:t> </a:t>
            </a:r>
            <a:r>
              <a:rPr lang="en-US" sz="2000" b="1" dirty="0" err="1"/>
              <a:t>kemampuan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menjembatani</a:t>
            </a:r>
            <a:r>
              <a:rPr lang="en-US" sz="2000" b="1" dirty="0"/>
              <a:t> media, </a:t>
            </a:r>
            <a:r>
              <a:rPr lang="en-US" sz="2000" b="1" dirty="0" err="1"/>
              <a:t>mendapatkan</a:t>
            </a:r>
            <a:r>
              <a:rPr lang="en-US" sz="2000" b="1" dirty="0"/>
              <a:t> </a:t>
            </a:r>
            <a:r>
              <a:rPr lang="en-US" sz="2000" b="1" dirty="0" err="1"/>
              <a:t>umpan</a:t>
            </a:r>
            <a:r>
              <a:rPr lang="en-US" sz="2000" b="1" dirty="0"/>
              <a:t> </a:t>
            </a:r>
            <a:r>
              <a:rPr lang="en-US" sz="2000" b="1" dirty="0" err="1"/>
              <a:t>balik</a:t>
            </a:r>
            <a:r>
              <a:rPr lang="en-US" sz="2000" b="1" dirty="0"/>
              <a:t>, </a:t>
            </a:r>
            <a:r>
              <a:rPr lang="en-US" sz="2000" b="1" dirty="0" err="1"/>
              <a:t>mengulangi</a:t>
            </a:r>
            <a:r>
              <a:rPr lang="en-US" sz="2000" b="1" dirty="0"/>
              <a:t> </a:t>
            </a:r>
            <a:r>
              <a:rPr lang="en-US" sz="2000" b="1" dirty="0" err="1"/>
              <a:t>pesan</a:t>
            </a:r>
            <a:r>
              <a:rPr lang="en-US" sz="2000" b="1" dirty="0"/>
              <a:t> </a:t>
            </a:r>
            <a:r>
              <a:rPr lang="en-US" sz="2000" b="1" dirty="0" err="1"/>
              <a:t>mereka</a:t>
            </a:r>
            <a:r>
              <a:rPr lang="en-US" sz="2000" b="1" dirty="0"/>
              <a:t>, dan </a:t>
            </a:r>
            <a:r>
              <a:rPr lang="en-US" sz="2000" b="1" dirty="0" err="1"/>
              <a:t>menjaring</a:t>
            </a:r>
            <a:r>
              <a:rPr lang="en-US" sz="2000" b="1" dirty="0"/>
              <a:t> </a:t>
            </a:r>
            <a:r>
              <a:rPr lang="en-US" sz="2000" b="1" dirty="0" err="1"/>
              <a:t>hubungan</a:t>
            </a:r>
            <a:r>
              <a:rPr lang="en-US" sz="2000" b="1" dirty="0"/>
              <a:t>" (Caddell, 2013). </a:t>
            </a:r>
            <a:r>
              <a:rPr lang="en-US" sz="2000" b="1" dirty="0" err="1"/>
              <a:t>Dengan</a:t>
            </a:r>
            <a:r>
              <a:rPr lang="en-US" sz="2000" b="1" dirty="0"/>
              <a:t> kata lain, digital </a:t>
            </a:r>
            <a:r>
              <a:rPr lang="en-US" sz="2000" b="1" dirty="0" err="1"/>
              <a:t>adalah</a:t>
            </a:r>
            <a:r>
              <a:rPr lang="en-US" sz="2000" b="1" dirty="0"/>
              <a:t> </a:t>
            </a:r>
            <a:r>
              <a:rPr lang="en-US" sz="2000" b="1" dirty="0" err="1"/>
              <a:t>cara</a:t>
            </a:r>
            <a:r>
              <a:rPr lang="en-US" sz="2000" b="1" dirty="0"/>
              <a:t> </a:t>
            </a:r>
            <a:r>
              <a:rPr lang="en-US" sz="2000" b="1" dirty="0" err="1"/>
              <a:t>baru</a:t>
            </a:r>
            <a:r>
              <a:rPr lang="en-US" sz="2000" b="1" dirty="0"/>
              <a:t> 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mengeksplorasi</a:t>
            </a:r>
            <a:r>
              <a:rPr lang="en-US" sz="2000" b="1" dirty="0"/>
              <a:t> </a:t>
            </a:r>
            <a:r>
              <a:rPr lang="en-US" sz="2000" b="1" dirty="0" err="1"/>
              <a:t>konten</a:t>
            </a:r>
            <a:r>
              <a:rPr lang="en-US" sz="2000" b="1" dirty="0"/>
              <a:t> (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pengguna</a:t>
            </a:r>
            <a:r>
              <a:rPr lang="en-US" sz="2000" b="1" dirty="0"/>
              <a:t>) dan </a:t>
            </a:r>
            <a:r>
              <a:rPr lang="en-US" sz="2000" b="1" dirty="0" err="1"/>
              <a:t>terhubung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pelanggan</a:t>
            </a:r>
            <a:r>
              <a:rPr lang="en-US" sz="2000" b="1" dirty="0"/>
              <a:t> (</a:t>
            </a:r>
            <a:r>
              <a:rPr lang="en-US" sz="2000" b="1" dirty="0" err="1"/>
              <a:t>untuk</a:t>
            </a:r>
            <a:r>
              <a:rPr lang="en-US" sz="2000" b="1" dirty="0"/>
              <a:t> </a:t>
            </a:r>
            <a:r>
              <a:rPr lang="en-US" sz="2000" b="1" dirty="0" err="1"/>
              <a:t>pemasar</a:t>
            </a:r>
            <a:r>
              <a:rPr lang="en-US" sz="2000" b="1" dirty="0"/>
              <a:t>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49110-1C1B-BF4E-80CC-0B3CC4287D0B}"/>
              </a:ext>
            </a:extLst>
          </p:cNvPr>
          <p:cNvSpPr txBox="1"/>
          <p:nvPr/>
        </p:nvSpPr>
        <p:spPr>
          <a:xfrm>
            <a:off x="8813800" y="2971800"/>
            <a:ext cx="330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Sumber</a:t>
            </a:r>
            <a:r>
              <a:rPr lang="en-US" sz="1600" dirty="0">
                <a:solidFill>
                  <a:schemeClr val="bg1"/>
                </a:solidFill>
              </a:rPr>
              <a:t> : </a:t>
            </a:r>
            <a:r>
              <a:rPr lang="en-US" sz="1600" dirty="0">
                <a:solidFill>
                  <a:schemeClr val="bg1"/>
                </a:solidFill>
                <a:hlinkClick r:id="rId2"/>
              </a:rPr>
              <a:t>https://www.jurnaltinta.com/tekno/44713876074/peringkat-dua-se-asia-mengapa-orang-indonesia-betah-di-media-sosial-ini-alasan-dan-masalah-etikanya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7B1D99-E4A2-9819-E30D-BDFFC4037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818836"/>
            <a:ext cx="4457700" cy="40391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2E29C7-C204-35D9-5DCF-1B8DF3F83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19400"/>
            <a:ext cx="4038600" cy="4038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B1F362-FF24-78D9-26A7-2E36A158D8D7}"/>
              </a:ext>
            </a:extLst>
          </p:cNvPr>
          <p:cNvSpPr txBox="1"/>
          <p:nvPr/>
        </p:nvSpPr>
        <p:spPr>
          <a:xfrm>
            <a:off x="8814904" y="4703799"/>
            <a:ext cx="3300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/>
              </a:rPr>
              <a:t>https://goodstats.id/article/orang-indonesia-paling-sering-habiskan-waktu-untuk-main-sosial-media-nETfh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128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2279FB-7119-B148-BB2F-209E97BE76DC}"/>
              </a:ext>
            </a:extLst>
          </p:cNvPr>
          <p:cNvSpPr/>
          <p:nvPr/>
        </p:nvSpPr>
        <p:spPr>
          <a:xfrm>
            <a:off x="482600" y="996871"/>
            <a:ext cx="9804400" cy="80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 err="1"/>
              <a:t>Think</a:t>
            </a:r>
            <a:endParaRPr lang="it-IT" dirty="0"/>
          </a:p>
          <a:p>
            <a:pPr>
              <a:defRPr/>
            </a:pPr>
            <a:endParaRPr lang="en-US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82601" y="1797205"/>
            <a:ext cx="98044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en-US" b="1" dirty="0"/>
              <a:t>Digital Marketing Strategy</a:t>
            </a:r>
          </a:p>
          <a:p>
            <a:pPr marL="0" indent="0" algn="just">
              <a:buNone/>
            </a:pP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Internet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dan </a:t>
            </a:r>
            <a:r>
              <a:rPr lang="en-US" dirty="0" err="1"/>
              <a:t>menantang</a:t>
            </a:r>
            <a:r>
              <a:rPr lang="en-US" dirty="0"/>
              <a:t> dunia </a:t>
            </a:r>
            <a:r>
              <a:rPr lang="en-US" dirty="0" err="1"/>
              <a:t>tempat</a:t>
            </a:r>
            <a:r>
              <a:rPr lang="en-US" dirty="0"/>
              <a:t> kami </a:t>
            </a:r>
            <a:r>
              <a:rPr lang="en-US" dirty="0" err="1"/>
              <a:t>memasarkan</a:t>
            </a:r>
            <a:r>
              <a:rPr lang="en-US" dirty="0"/>
              <a:t>, dan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dan </a:t>
            </a:r>
            <a:r>
              <a:rPr lang="en-US" dirty="0" err="1"/>
              <a:t>taktik</a:t>
            </a:r>
            <a:r>
              <a:rPr lang="en-US" dirty="0"/>
              <a:t> digital </a:t>
            </a:r>
            <a:r>
              <a:rPr lang="en-US" dirty="0" err="1"/>
              <a:t>untuk</a:t>
            </a:r>
            <a:r>
              <a:rPr lang="en-US" dirty="0"/>
              <a:t> strategi </a:t>
            </a:r>
            <a:r>
              <a:rPr lang="en-US" dirty="0" err="1"/>
              <a:t>pemasaran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.</a:t>
            </a:r>
          </a:p>
          <a:p>
            <a:pPr algn="just"/>
            <a:r>
              <a:rPr lang="en-US" b="1" dirty="0"/>
              <a:t>Market Research</a:t>
            </a:r>
          </a:p>
          <a:p>
            <a:pPr marL="0" indent="0" algn="just">
              <a:buNone/>
            </a:pPr>
            <a:r>
              <a:rPr lang="en-US" dirty="0" err="1"/>
              <a:t>Membongkar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Internet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audiens</a:t>
            </a:r>
            <a:r>
              <a:rPr lang="en-US" dirty="0"/>
              <a:t> dan </a:t>
            </a:r>
            <a:r>
              <a:rPr lang="en-US" dirty="0" err="1"/>
              <a:t>promosi</a:t>
            </a:r>
            <a:r>
              <a:rPr lang="en-US" dirty="0"/>
              <a:t>. Internet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ideal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pemasar</a:t>
            </a:r>
            <a:r>
              <a:rPr lang="en-US" dirty="0"/>
              <a:t> yang </a:t>
            </a:r>
            <a:r>
              <a:rPr lang="en-US" dirty="0" err="1"/>
              <a:t>cerdas</a:t>
            </a:r>
            <a:r>
              <a:rPr lang="en-US" dirty="0"/>
              <a:t> - </a:t>
            </a:r>
            <a:r>
              <a:rPr lang="en-US" dirty="0" err="1"/>
              <a:t>bab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online.</a:t>
            </a:r>
          </a:p>
          <a:p>
            <a:pPr algn="just"/>
            <a:r>
              <a:rPr lang="en-US" b="1" dirty="0"/>
              <a:t>Content Marketing Strategy.</a:t>
            </a:r>
          </a:p>
          <a:p>
            <a:pPr marL="0" indent="0" algn="just">
              <a:buNone/>
            </a:pPr>
            <a:r>
              <a:rPr lang="en-US" dirty="0" err="1"/>
              <a:t>Menjabarkan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digital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iklan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menjangkau</a:t>
            </a:r>
            <a:r>
              <a:rPr lang="en-US" dirty="0"/>
              <a:t> </a:t>
            </a:r>
            <a:r>
              <a:rPr lang="en-US" dirty="0" err="1"/>
              <a:t>khalayak</a:t>
            </a:r>
            <a:r>
              <a:rPr lang="en-US" dirty="0"/>
              <a:t>.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diharuskan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penerbit</a:t>
            </a:r>
            <a:r>
              <a:rPr lang="en-US" dirty="0"/>
              <a:t> -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sekadar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. </a:t>
            </a:r>
            <a:r>
              <a:rPr lang="en-US" dirty="0" err="1"/>
              <a:t>Penargetan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,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perencanaan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dipertimbangkan</a:t>
            </a:r>
            <a:r>
              <a:rPr lang="en-U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CED287-7B01-DE41-A700-BB92BF344A76}"/>
              </a:ext>
            </a:extLst>
          </p:cNvPr>
          <p:cNvSpPr/>
          <p:nvPr/>
        </p:nvSpPr>
        <p:spPr>
          <a:xfrm>
            <a:off x="482600" y="1019851"/>
            <a:ext cx="965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FF0000"/>
                </a:solidFill>
              </a:rPr>
              <a:t>THINK</a:t>
            </a:r>
            <a:r>
              <a:rPr lang="en-US" sz="1400" b="1" dirty="0">
                <a:solidFill>
                  <a:schemeClr val="bg1"/>
                </a:solidFill>
              </a:rPr>
              <a:t> : </a:t>
            </a:r>
            <a:r>
              <a:rPr lang="en-US" sz="1400" b="1" dirty="0" err="1">
                <a:solidFill>
                  <a:schemeClr val="bg1"/>
                </a:solidFill>
              </a:rPr>
              <a:t>adalah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titik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awal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dalam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pendekatan</a:t>
            </a:r>
            <a:r>
              <a:rPr lang="en-US" sz="1400" b="1" dirty="0">
                <a:solidFill>
                  <a:schemeClr val="bg1"/>
                </a:solidFill>
              </a:rPr>
              <a:t> kami. </a:t>
            </a:r>
            <a:r>
              <a:rPr lang="en-US" sz="1400" b="1" dirty="0" err="1">
                <a:solidFill>
                  <a:schemeClr val="bg1"/>
                </a:solidFill>
              </a:rPr>
              <a:t>Ini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bertugas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untuk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mengembangkan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rencana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strategis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untuk</a:t>
            </a:r>
            <a:r>
              <a:rPr lang="en-US" sz="1400" b="1" dirty="0">
                <a:solidFill>
                  <a:schemeClr val="bg1"/>
                </a:solidFill>
              </a:rPr>
              <a:t> dunia digital. </a:t>
            </a:r>
            <a:r>
              <a:rPr lang="en-US" sz="1400" b="1" dirty="0" err="1">
                <a:solidFill>
                  <a:schemeClr val="bg1"/>
                </a:solidFill>
              </a:rPr>
              <a:t>Seperti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perencanaan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komunikasi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tradisional</a:t>
            </a:r>
            <a:r>
              <a:rPr lang="en-US" sz="1400" b="1" dirty="0">
                <a:solidFill>
                  <a:schemeClr val="bg1"/>
                </a:solidFill>
              </a:rPr>
              <a:t>, </a:t>
            </a:r>
            <a:r>
              <a:rPr lang="en-US" sz="1400" b="1" dirty="0" err="1">
                <a:solidFill>
                  <a:schemeClr val="bg1"/>
                </a:solidFill>
              </a:rPr>
              <a:t>ini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mencakup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topik-topik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seperti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wawasan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konsumen</a:t>
            </a:r>
            <a:r>
              <a:rPr lang="en-US" sz="1400" b="1" dirty="0">
                <a:solidFill>
                  <a:schemeClr val="bg1"/>
                </a:solidFill>
              </a:rPr>
              <a:t>, </a:t>
            </a:r>
            <a:r>
              <a:rPr lang="en-US" sz="1400" b="1" dirty="0" err="1">
                <a:solidFill>
                  <a:schemeClr val="bg1"/>
                </a:solidFill>
              </a:rPr>
              <a:t>penelitian</a:t>
            </a:r>
            <a:r>
              <a:rPr lang="en-US" sz="1400" b="1" dirty="0">
                <a:solidFill>
                  <a:schemeClr val="bg1"/>
                </a:solidFill>
              </a:rPr>
              <a:t>, </a:t>
            </a:r>
            <a:r>
              <a:rPr lang="en-US" sz="1400" b="1" dirty="0" err="1">
                <a:solidFill>
                  <a:schemeClr val="bg1"/>
                </a:solidFill>
              </a:rPr>
              <a:t>pengembangan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konsep</a:t>
            </a:r>
            <a:r>
              <a:rPr lang="en-US" sz="1400" b="1" dirty="0">
                <a:solidFill>
                  <a:schemeClr val="bg1"/>
                </a:solidFill>
              </a:rPr>
              <a:t>, </a:t>
            </a:r>
            <a:r>
              <a:rPr lang="en-US" sz="1400" b="1" dirty="0" err="1">
                <a:solidFill>
                  <a:schemeClr val="bg1"/>
                </a:solidFill>
              </a:rPr>
              <a:t>alokasi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anggaran</a:t>
            </a:r>
            <a:r>
              <a:rPr lang="en-US" sz="1400" b="1" dirty="0">
                <a:solidFill>
                  <a:schemeClr val="bg1"/>
                </a:solidFill>
              </a:rPr>
              <a:t>, dan </a:t>
            </a:r>
            <a:r>
              <a:rPr lang="en-US" sz="1400" b="1" dirty="0" err="1">
                <a:solidFill>
                  <a:schemeClr val="bg1"/>
                </a:solidFill>
              </a:rPr>
              <a:t>perencanaan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saluran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C5996B-CD7B-844F-A7A1-3149094D00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chemeClr val="bg1"/>
                </a:solidFill>
              </a:rPr>
              <a:t>Mencocokkan</a:t>
            </a:r>
            <a:r>
              <a:rPr lang="en-US" sz="3200" b="1" dirty="0">
                <a:solidFill>
                  <a:schemeClr val="bg1"/>
                </a:solidFill>
              </a:rPr>
              <a:t> format </a:t>
            </a:r>
            <a:r>
              <a:rPr lang="en-US" sz="3200" b="1" dirty="0" err="1">
                <a:solidFill>
                  <a:schemeClr val="bg1"/>
                </a:solidFill>
              </a:rPr>
              <a:t>konten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dengan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tujuan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2BCCB-06B4-9848-BF33-8DB0236D2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6248400" cy="54218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FBF7E5-A9A0-9143-BB69-EC20A87DF88C}"/>
              </a:ext>
            </a:extLst>
          </p:cNvPr>
          <p:cNvSpPr/>
          <p:nvPr/>
        </p:nvSpPr>
        <p:spPr>
          <a:xfrm>
            <a:off x="685800" y="6336268"/>
            <a:ext cx="1104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konten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berbeda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mendukung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berbeda</a:t>
            </a:r>
            <a:r>
              <a:rPr lang="en-US" dirty="0">
                <a:solidFill>
                  <a:schemeClr val="bg1"/>
                </a:solidFill>
              </a:rPr>
              <a:t>. (</a:t>
            </a:r>
            <a:r>
              <a:rPr lang="en-US" dirty="0" err="1">
                <a:solidFill>
                  <a:schemeClr val="bg1"/>
                </a:solidFill>
              </a:rPr>
              <a:t>Diadaptasi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Bosomworth, 2012)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D18AD-2903-44D7-66BD-B7C31409B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14400"/>
            <a:ext cx="5715000" cy="54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8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Create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243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04800" y="1884765"/>
            <a:ext cx="99822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 User Experience (UX) Design</a:t>
            </a:r>
          </a:p>
          <a:p>
            <a:pPr marL="0" indent="0">
              <a:buNone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(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sensorik</a:t>
            </a:r>
            <a:r>
              <a:rPr lang="en-US" dirty="0"/>
              <a:t>, </a:t>
            </a:r>
            <a:r>
              <a:rPr lang="en-US" dirty="0" err="1"/>
              <a:t>emosional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mental)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digital.</a:t>
            </a:r>
          </a:p>
          <a:p>
            <a:r>
              <a:rPr lang="en-US" dirty="0"/>
              <a:t>Web Development and Design</a:t>
            </a:r>
          </a:p>
          <a:p>
            <a:pPr marL="0" indent="0" algn="just">
              <a:buNone/>
            </a:pPr>
            <a:r>
              <a:rPr lang="en-US" dirty="0"/>
              <a:t>Situs web,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digital yang </a:t>
            </a:r>
            <a:r>
              <a:rPr lang="en-US" dirty="0" err="1"/>
              <a:t>sukses</a:t>
            </a:r>
            <a:r>
              <a:rPr lang="en-US" dirty="0"/>
              <a:t>.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di web, </a:t>
            </a:r>
            <a:r>
              <a:rPr lang="en-US" dirty="0" err="1"/>
              <a:t>jendela</a:t>
            </a:r>
            <a:r>
              <a:rPr lang="en-US" dirty="0"/>
              <a:t> </a:t>
            </a:r>
            <a:r>
              <a:rPr lang="en-US" dirty="0" err="1"/>
              <a:t>toko</a:t>
            </a:r>
            <a:r>
              <a:rPr lang="en-US" dirty="0"/>
              <a:t> di mana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kali orang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</a:t>
            </a:r>
          </a:p>
          <a:p>
            <a:r>
              <a:rPr lang="en-US" dirty="0"/>
              <a:t>Writing for Digital </a:t>
            </a:r>
          </a:p>
          <a:p>
            <a:pPr marL="0" indent="0" algn="just">
              <a:buNone/>
            </a:pP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digital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media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. Karena </a:t>
            </a:r>
            <a:r>
              <a:rPr lang="en-US" dirty="0" err="1"/>
              <a:t>banyaknya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di Internet, </a:t>
            </a:r>
            <a:r>
              <a:rPr lang="en-US" dirty="0" err="1"/>
              <a:t>konten</a:t>
            </a:r>
            <a:r>
              <a:rPr lang="en-US" dirty="0"/>
              <a:t> yang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"raja", </a:t>
            </a:r>
            <a:r>
              <a:rPr lang="en-US" dirty="0" err="1"/>
              <a:t>banyak</a:t>
            </a:r>
            <a:r>
              <a:rPr lang="en-US" dirty="0"/>
              <a:t> orang </a:t>
            </a:r>
            <a:r>
              <a:rPr lang="en-US" dirty="0" err="1"/>
              <a:t>berpendapat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penentu</a:t>
            </a:r>
            <a:r>
              <a:rPr lang="en-US" dirty="0"/>
              <a:t> paling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online </a:t>
            </a:r>
            <a:r>
              <a:rPr lang="en-US" dirty="0" err="1"/>
              <a:t>Anda</a:t>
            </a:r>
            <a:r>
              <a:rPr lang="en-US" dirty="0"/>
              <a:t>.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paling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951005-E4FF-5646-94F7-252A581D1344}"/>
              </a:ext>
            </a:extLst>
          </p:cNvPr>
          <p:cNvSpPr/>
          <p:nvPr/>
        </p:nvSpPr>
        <p:spPr>
          <a:xfrm>
            <a:off x="304800" y="996871"/>
            <a:ext cx="9982200" cy="8054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476A2-7528-D546-9F9F-16A00AEDE154}"/>
              </a:ext>
            </a:extLst>
          </p:cNvPr>
          <p:cNvSpPr/>
          <p:nvPr/>
        </p:nvSpPr>
        <p:spPr>
          <a:xfrm>
            <a:off x="304800" y="1030251"/>
            <a:ext cx="9982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FFFF00"/>
                </a:solidFill>
              </a:rPr>
              <a:t>CREATE</a:t>
            </a:r>
            <a:r>
              <a:rPr lang="en-US" sz="1400" b="1" dirty="0">
                <a:solidFill>
                  <a:schemeClr val="bg1"/>
                </a:solidFill>
              </a:rPr>
              <a:t> : </a:t>
            </a:r>
            <a:r>
              <a:rPr lang="en-US" sz="1400" b="1" dirty="0" err="1">
                <a:solidFill>
                  <a:schemeClr val="bg1"/>
                </a:solidFill>
              </a:rPr>
              <a:t>menghidupkan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konsep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dengan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menjalankan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kampanye</a:t>
            </a:r>
            <a:r>
              <a:rPr lang="en-US" sz="1400" b="1" dirty="0">
                <a:solidFill>
                  <a:schemeClr val="bg1"/>
                </a:solidFill>
              </a:rPr>
              <a:t> dan </a:t>
            </a:r>
            <a:r>
              <a:rPr lang="en-US" sz="1400" b="1" dirty="0" err="1">
                <a:solidFill>
                  <a:schemeClr val="bg1"/>
                </a:solidFill>
              </a:rPr>
              <a:t>membentuk</a:t>
            </a:r>
            <a:r>
              <a:rPr lang="en-US" sz="1400" b="1" dirty="0">
                <a:solidFill>
                  <a:schemeClr val="bg1"/>
                </a:solidFill>
              </a:rPr>
              <a:t> platform. </a:t>
            </a:r>
            <a:r>
              <a:rPr lang="en-US" sz="1400" b="1" dirty="0" err="1">
                <a:solidFill>
                  <a:schemeClr val="bg1"/>
                </a:solidFill>
              </a:rPr>
              <a:t>Ini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mencakup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semua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aspek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pembuatan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aset</a:t>
            </a:r>
            <a:r>
              <a:rPr lang="en-US" sz="1400" b="1" dirty="0">
                <a:solidFill>
                  <a:schemeClr val="bg1"/>
                </a:solidFill>
              </a:rPr>
              <a:t> web, </a:t>
            </a:r>
            <a:r>
              <a:rPr lang="en-US" sz="1400" b="1" dirty="0" err="1">
                <a:solidFill>
                  <a:schemeClr val="bg1"/>
                </a:solidFill>
              </a:rPr>
              <a:t>mulai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dari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desain</a:t>
            </a:r>
            <a:r>
              <a:rPr lang="en-US" sz="1400" b="1" dirty="0">
                <a:solidFill>
                  <a:schemeClr val="bg1"/>
                </a:solidFill>
              </a:rPr>
              <a:t> dan </a:t>
            </a:r>
            <a:r>
              <a:rPr lang="en-US" sz="1400" b="1" dirty="0" err="1">
                <a:solidFill>
                  <a:schemeClr val="bg1"/>
                </a:solidFill>
              </a:rPr>
              <a:t>pengembangan</a:t>
            </a:r>
            <a:r>
              <a:rPr lang="en-US" sz="1400" b="1" dirty="0">
                <a:solidFill>
                  <a:schemeClr val="bg1"/>
                </a:solidFill>
              </a:rPr>
              <a:t> web </a:t>
            </a:r>
            <a:r>
              <a:rPr lang="en-US" sz="1400" b="1" dirty="0" err="1">
                <a:solidFill>
                  <a:schemeClr val="bg1"/>
                </a:solidFill>
              </a:rPr>
              <a:t>hingga</a:t>
            </a:r>
            <a:r>
              <a:rPr lang="en-US" sz="1400" b="1" dirty="0">
                <a:solidFill>
                  <a:schemeClr val="bg1"/>
                </a:solidFill>
              </a:rPr>
              <a:t> copywriting </a:t>
            </a:r>
            <a:r>
              <a:rPr lang="en-US" sz="1400" b="1" dirty="0" err="1">
                <a:solidFill>
                  <a:schemeClr val="bg1"/>
                </a:solidFill>
              </a:rPr>
              <a:t>konseptual</a:t>
            </a:r>
            <a:r>
              <a:rPr lang="en-US" sz="1400" b="1" dirty="0">
                <a:solidFill>
                  <a:schemeClr val="bg1"/>
                </a:solidFill>
              </a:rPr>
              <a:t>, </a:t>
            </a:r>
            <a:r>
              <a:rPr lang="en-US" sz="1400" b="1" dirty="0" err="1">
                <a:solidFill>
                  <a:schemeClr val="bg1"/>
                </a:solidFill>
              </a:rPr>
              <a:t>pembuatan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aset</a:t>
            </a:r>
            <a:r>
              <a:rPr lang="en-US" sz="1400" b="1" dirty="0">
                <a:solidFill>
                  <a:schemeClr val="bg1"/>
                </a:solidFill>
              </a:rPr>
              <a:t> media </a:t>
            </a:r>
            <a:r>
              <a:rPr lang="en-US" sz="1400" b="1" dirty="0" err="1">
                <a:solidFill>
                  <a:schemeClr val="bg1"/>
                </a:solidFill>
              </a:rPr>
              <a:t>sosial</a:t>
            </a:r>
            <a:r>
              <a:rPr lang="en-US" sz="1400" b="1" dirty="0">
                <a:solidFill>
                  <a:schemeClr val="bg1"/>
                </a:solidFill>
              </a:rPr>
              <a:t>, </a:t>
            </a:r>
            <a:r>
              <a:rPr lang="en-US" sz="1400" b="1" dirty="0" err="1">
                <a:solidFill>
                  <a:schemeClr val="bg1"/>
                </a:solidFill>
              </a:rPr>
              <a:t>pengembangan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seluler</a:t>
            </a:r>
            <a:r>
              <a:rPr lang="en-US" sz="1400" b="1" dirty="0">
                <a:solidFill>
                  <a:schemeClr val="bg1"/>
                </a:solidFill>
              </a:rPr>
              <a:t>, </a:t>
            </a:r>
            <a:r>
              <a:rPr lang="en-US" sz="1400" b="1" dirty="0" err="1">
                <a:solidFill>
                  <a:schemeClr val="bg1"/>
                </a:solidFill>
              </a:rPr>
              <a:t>sistem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bisnis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rekayasa</a:t>
            </a:r>
            <a:r>
              <a:rPr lang="en-US" sz="1400" b="1" dirty="0">
                <a:solidFill>
                  <a:schemeClr val="bg1"/>
                </a:solidFill>
              </a:rPr>
              <a:t> dan </a:t>
            </a:r>
            <a:r>
              <a:rPr lang="en-US" sz="1400" b="1" dirty="0" err="1">
                <a:solidFill>
                  <a:schemeClr val="bg1"/>
                </a:solidFill>
              </a:rPr>
              <a:t>integrasi</a:t>
            </a:r>
            <a:r>
              <a:rPr lang="en-US" sz="1400" b="1" dirty="0">
                <a:solidFill>
                  <a:schemeClr val="bg1"/>
                </a:solidFill>
              </a:rPr>
              <a:t> media </a:t>
            </a:r>
            <a:r>
              <a:rPr lang="en-US" sz="1400" b="1" dirty="0" err="1">
                <a:solidFill>
                  <a:schemeClr val="bg1"/>
                </a:solidFill>
              </a:rPr>
              <a:t>sosial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8BC730-A553-D84E-AB8E-001E07CFD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33" y="152400"/>
            <a:ext cx="3788641" cy="5262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63B0D2-5509-A240-B999-584B5935416E}"/>
              </a:ext>
            </a:extLst>
          </p:cNvPr>
          <p:cNvSpPr/>
          <p:nvPr/>
        </p:nvSpPr>
        <p:spPr>
          <a:xfrm>
            <a:off x="1676400" y="541466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Gambar : Situs web Harvest </a:t>
            </a:r>
            <a:r>
              <a:rPr lang="en-US" dirty="0" err="1">
                <a:solidFill>
                  <a:schemeClr val="bg1"/>
                </a:solidFill>
              </a:rPr>
              <a:t>memiliki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desain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bersih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sederhana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mengundang</a:t>
            </a:r>
            <a:r>
              <a:rPr lang="en-US" dirty="0">
                <a:solidFill>
                  <a:schemeClr val="bg1"/>
                </a:solidFill>
              </a:rPr>
              <a:t>.(http://www.getharvest.com/)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0194D8-7894-064B-B273-7965D5DE4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86" y="152400"/>
            <a:ext cx="3981014" cy="52622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1D5490-A644-D54A-838C-C610E6252525}"/>
              </a:ext>
            </a:extLst>
          </p:cNvPr>
          <p:cNvSpPr/>
          <p:nvPr/>
        </p:nvSpPr>
        <p:spPr>
          <a:xfrm>
            <a:off x="6276278" y="5414666"/>
            <a:ext cx="4163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Gambar Wireframe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fidelitas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rendah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fidelitas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. (Source: </a:t>
            </a:r>
            <a:r>
              <a:rPr lang="en-US" dirty="0" err="1">
                <a:solidFill>
                  <a:schemeClr val="bg1"/>
                </a:solidFill>
              </a:rPr>
              <a:t>NorthernUX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396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DC542D-85E4-B041-9AE7-FA740EC84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noFill/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highlight>
                  <a:srgbClr val="C0C0C0"/>
                </a:highlight>
              </a:rPr>
              <a:t>Colour</a:t>
            </a:r>
            <a:r>
              <a:rPr lang="en-US" dirty="0">
                <a:solidFill>
                  <a:srgbClr val="FF0000"/>
                </a:solidFill>
                <a:highlight>
                  <a:srgbClr val="C0C0C0"/>
                </a:highlight>
              </a:rPr>
              <a:t>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B3BB9-AB70-7F44-B57E-22FFAE2DF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1"/>
            <a:ext cx="9651999" cy="50312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5C1DDC-825D-5449-BE8C-0939E993FE15}"/>
              </a:ext>
            </a:extLst>
          </p:cNvPr>
          <p:cNvSpPr/>
          <p:nvPr/>
        </p:nvSpPr>
        <p:spPr>
          <a:xfrm>
            <a:off x="1371600" y="5945624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v-SE" dirty="0">
                <a:solidFill>
                  <a:schemeClr val="bg1"/>
                </a:solidFill>
              </a:rPr>
              <a:t>Apa warna berbeda yang menandakan bagi orang Amerika Utara.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KISSmetrics</a:t>
            </a:r>
            <a:r>
              <a:rPr lang="en-US" dirty="0">
                <a:solidFill>
                  <a:schemeClr val="bg1"/>
                </a:solidFill>
              </a:rPr>
              <a:t>, 2010)</a:t>
            </a:r>
          </a:p>
        </p:txBody>
      </p:sp>
    </p:spTree>
    <p:extLst>
      <p:ext uri="{BB962C8B-B14F-4D97-AF65-F5344CB8AC3E}">
        <p14:creationId xmlns:p14="http://schemas.microsoft.com/office/powerpoint/2010/main" val="420381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AD93586-9FD3-4049-A289-DB21B5636E71}"/>
              </a:ext>
            </a:extLst>
          </p:cNvPr>
          <p:cNvSpPr/>
          <p:nvPr/>
        </p:nvSpPr>
        <p:spPr>
          <a:xfrm>
            <a:off x="381000" y="996871"/>
            <a:ext cx="9906000" cy="7386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b="1" dirty="0" err="1">
                <a:solidFill>
                  <a:schemeClr val="bg1"/>
                </a:solidFill>
              </a:rPr>
              <a:t>Engage</a:t>
            </a:r>
            <a:endParaRPr lang="it-IT" b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381000" y="1818005"/>
            <a:ext cx="99060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en-US" sz="2000" dirty="0"/>
              <a:t>Customer Relationship Management.</a:t>
            </a:r>
          </a:p>
          <a:p>
            <a:pPr marL="0" indent="0" algn="just">
              <a:buNone/>
            </a:pPr>
            <a:r>
              <a:rPr lang="en-US" sz="1600" dirty="0"/>
              <a:t>CRM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pendekatan</a:t>
            </a:r>
            <a:r>
              <a:rPr lang="en-US" sz="1600" dirty="0"/>
              <a:t> yang </a:t>
            </a:r>
            <a:r>
              <a:rPr lang="en-US" sz="1600" dirty="0" err="1"/>
              <a:t>berfokus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membina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r>
              <a:rPr lang="en-US" sz="1600" dirty="0"/>
              <a:t> yang </a:t>
            </a:r>
            <a:r>
              <a:rPr lang="en-US" sz="1600" dirty="0" err="1"/>
              <a:t>bermakna</a:t>
            </a:r>
            <a:r>
              <a:rPr lang="en-US" sz="1600" dirty="0"/>
              <a:t>. CRM </a:t>
            </a:r>
            <a:r>
              <a:rPr lang="en-US" sz="1600" dirty="0" err="1"/>
              <a:t>bukan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keuntungan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.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seumur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- </a:t>
            </a:r>
            <a:r>
              <a:rPr lang="en-US" sz="1600" dirty="0" err="1"/>
              <a:t>pembelian</a:t>
            </a:r>
            <a:r>
              <a:rPr lang="en-US" sz="1600" dirty="0"/>
              <a:t>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lakukan</a:t>
            </a:r>
            <a:r>
              <a:rPr lang="en-US" sz="1600" dirty="0"/>
              <a:t> di masa </a:t>
            </a:r>
            <a:r>
              <a:rPr lang="en-US" sz="1600" dirty="0" err="1"/>
              <a:t>depan</a:t>
            </a:r>
            <a:r>
              <a:rPr lang="en-US" sz="1600" dirty="0"/>
              <a:t>, kata-kata </a:t>
            </a:r>
            <a:r>
              <a:rPr lang="en-US" sz="1600" dirty="0" err="1"/>
              <a:t>positif</a:t>
            </a:r>
            <a:r>
              <a:rPr lang="en-US" sz="1600" dirty="0"/>
              <a:t>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hasilkan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nama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kesetiaan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merek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. CRM yang </a:t>
            </a:r>
            <a:r>
              <a:rPr lang="en-US" sz="1600" dirty="0" err="1"/>
              <a:t>efektif</a:t>
            </a:r>
            <a:r>
              <a:rPr lang="en-US" sz="1600" dirty="0"/>
              <a:t> </a:t>
            </a:r>
            <a:r>
              <a:rPr lang="en-US" sz="1600" dirty="0" err="1"/>
              <a:t>memungkinkan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berkolaborasi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keseluruhan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, </a:t>
            </a:r>
            <a:r>
              <a:rPr lang="en-US" sz="1600" dirty="0" err="1"/>
              <a:t>mendorong</a:t>
            </a:r>
            <a:r>
              <a:rPr lang="en-US" sz="1600" dirty="0"/>
              <a:t> proses </a:t>
            </a:r>
            <a:r>
              <a:rPr lang="en-US" sz="1600" dirty="0" err="1"/>
              <a:t>bisnis</a:t>
            </a:r>
            <a:r>
              <a:rPr lang="en-US" sz="1600" dirty="0"/>
              <a:t>, </a:t>
            </a:r>
            <a:r>
              <a:rPr lang="en-US" sz="1600" dirty="0" err="1"/>
              <a:t>mendukung</a:t>
            </a:r>
            <a:r>
              <a:rPr lang="en-US" sz="1600" dirty="0"/>
              <a:t>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merek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memaksimalkan</a:t>
            </a:r>
            <a:r>
              <a:rPr lang="en-US" sz="1600" dirty="0"/>
              <a:t> ROI.</a:t>
            </a:r>
          </a:p>
          <a:p>
            <a:pPr algn="just"/>
            <a:r>
              <a:rPr lang="en-US" sz="2000" dirty="0"/>
              <a:t>Search Engine </a:t>
            </a:r>
            <a:r>
              <a:rPr lang="en-US" sz="2000" dirty="0" err="1"/>
              <a:t>Optimisation</a:t>
            </a:r>
            <a:r>
              <a:rPr lang="en-US" sz="2000" dirty="0"/>
              <a:t> (SEO) </a:t>
            </a:r>
          </a:p>
          <a:p>
            <a:pPr marL="0" indent="0" algn="just">
              <a:buNone/>
            </a:pP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praktik</a:t>
            </a:r>
            <a:r>
              <a:rPr lang="en-US" sz="1600" dirty="0"/>
              <a:t> </a:t>
            </a:r>
            <a:r>
              <a:rPr lang="en-US" sz="1600" dirty="0" err="1"/>
              <a:t>mengoptimalkan</a:t>
            </a:r>
            <a:r>
              <a:rPr lang="en-US" sz="1600" dirty="0"/>
              <a:t> situs web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mencapai</a:t>
            </a:r>
            <a:r>
              <a:rPr lang="en-US" sz="1600" dirty="0"/>
              <a:t> </a:t>
            </a:r>
            <a:r>
              <a:rPr lang="en-US" sz="1600" dirty="0" err="1"/>
              <a:t>peringkat</a:t>
            </a:r>
            <a:r>
              <a:rPr lang="en-US" sz="1600" dirty="0"/>
              <a:t> </a:t>
            </a:r>
            <a:r>
              <a:rPr lang="en-US" sz="1600" dirty="0" err="1"/>
              <a:t>setinggi</a:t>
            </a:r>
            <a:r>
              <a:rPr lang="en-US" sz="1600" dirty="0"/>
              <a:t>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i="1" dirty="0"/>
              <a:t>search engine results pages</a:t>
            </a:r>
            <a:r>
              <a:rPr lang="en-US" sz="1600" dirty="0"/>
              <a:t> (SERP). </a:t>
            </a:r>
            <a:r>
              <a:rPr lang="en-US" sz="1600" dirty="0" err="1"/>
              <a:t>Seseorang</a:t>
            </a:r>
            <a:r>
              <a:rPr lang="en-US" sz="1600" dirty="0"/>
              <a:t> yang </a:t>
            </a:r>
            <a:r>
              <a:rPr lang="en-US" sz="1600" dirty="0" err="1"/>
              <a:t>mempraktikkan</a:t>
            </a:r>
            <a:r>
              <a:rPr lang="en-US" sz="1600" dirty="0"/>
              <a:t> SEO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profesional</a:t>
            </a:r>
            <a:r>
              <a:rPr lang="en-US" sz="1600" dirty="0"/>
              <a:t> juga </a:t>
            </a:r>
            <a:r>
              <a:rPr lang="en-US" sz="1600" dirty="0" err="1"/>
              <a:t>dikenal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SEO (</a:t>
            </a:r>
            <a:r>
              <a:rPr lang="en-US" sz="1600" i="1" dirty="0"/>
              <a:t>search engine </a:t>
            </a:r>
            <a:r>
              <a:rPr lang="en-US" sz="1600" i="1" dirty="0" err="1"/>
              <a:t>optimiser</a:t>
            </a:r>
            <a:r>
              <a:rPr lang="en-US" sz="1600" dirty="0"/>
              <a:t>).</a:t>
            </a:r>
          </a:p>
          <a:p>
            <a:pPr algn="just"/>
            <a:r>
              <a:rPr lang="en-US" sz="2000" dirty="0"/>
              <a:t>Search Advertising</a:t>
            </a:r>
          </a:p>
          <a:p>
            <a:pPr marL="0" indent="0" algn="just">
              <a:buNone/>
            </a:pPr>
            <a:r>
              <a:rPr lang="en-US" sz="1600" dirty="0" err="1"/>
              <a:t>Iklan</a:t>
            </a:r>
            <a:r>
              <a:rPr lang="en-US" sz="1600" dirty="0"/>
              <a:t> </a:t>
            </a:r>
            <a:r>
              <a:rPr lang="en-US" sz="1600" dirty="0" err="1"/>
              <a:t>pencarian</a:t>
            </a:r>
            <a:r>
              <a:rPr lang="en-US" sz="1600" dirty="0"/>
              <a:t>, juga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iklan</a:t>
            </a:r>
            <a:r>
              <a:rPr lang="en-US" sz="1600" dirty="0"/>
              <a:t> </a:t>
            </a:r>
            <a:r>
              <a:rPr lang="en-US" sz="1600" dirty="0" err="1"/>
              <a:t>bayar</a:t>
            </a:r>
            <a:r>
              <a:rPr lang="en-US" sz="1600" dirty="0"/>
              <a:t> per </a:t>
            </a:r>
            <a:r>
              <a:rPr lang="en-US" sz="1600" dirty="0" err="1"/>
              <a:t>klik</a:t>
            </a:r>
            <a:r>
              <a:rPr lang="en-US" sz="1600" dirty="0"/>
              <a:t> (PPC),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mengiklankan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di </a:t>
            </a:r>
            <a:r>
              <a:rPr lang="en-US" sz="1600" dirty="0" err="1"/>
              <a:t>halaman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mesin</a:t>
            </a:r>
            <a:r>
              <a:rPr lang="en-US" sz="1600" dirty="0"/>
              <a:t> </a:t>
            </a:r>
            <a:r>
              <a:rPr lang="en-US" sz="1600" dirty="0" err="1"/>
              <a:t>pencari</a:t>
            </a:r>
            <a:r>
              <a:rPr lang="en-US" sz="1600" dirty="0"/>
              <a:t>, di mana </a:t>
            </a:r>
            <a:r>
              <a:rPr lang="en-US" sz="1600" dirty="0" err="1"/>
              <a:t>pengiklan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membayar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klik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iklan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5B0355-2581-8946-913F-45BD6CC59C07}"/>
              </a:ext>
            </a:extLst>
          </p:cNvPr>
          <p:cNvSpPr/>
          <p:nvPr/>
        </p:nvSpPr>
        <p:spPr>
          <a:xfrm>
            <a:off x="381000" y="996870"/>
            <a:ext cx="990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00B0F0"/>
                </a:solidFill>
                <a:latin typeface="Arial Black" panose="020B0A04020102020204" pitchFamily="34" charset="0"/>
              </a:rPr>
              <a:t>ENGAGE</a:t>
            </a:r>
            <a:r>
              <a:rPr lang="en-US" sz="1400" b="1" dirty="0">
                <a:solidFill>
                  <a:schemeClr val="bg1"/>
                </a:solidFill>
              </a:rPr>
              <a:t>: </a:t>
            </a:r>
            <a:r>
              <a:rPr lang="en-US" sz="1400" b="1" dirty="0" err="1">
                <a:solidFill>
                  <a:schemeClr val="bg1"/>
                </a:solidFill>
              </a:rPr>
              <a:t>bertanggung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jawab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untuk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mengarahkan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lalu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lintas</a:t>
            </a:r>
            <a:r>
              <a:rPr lang="en-US" sz="1400" b="1" dirty="0">
                <a:solidFill>
                  <a:schemeClr val="bg1"/>
                </a:solidFill>
              </a:rPr>
              <a:t> dan </a:t>
            </a:r>
            <a:r>
              <a:rPr lang="en-US" sz="1400" b="1" dirty="0" err="1">
                <a:solidFill>
                  <a:schemeClr val="bg1"/>
                </a:solidFill>
              </a:rPr>
              <a:t>membangun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hubungan</a:t>
            </a:r>
            <a:r>
              <a:rPr lang="en-US" sz="1400" b="1" dirty="0">
                <a:solidFill>
                  <a:schemeClr val="bg1"/>
                </a:solidFill>
              </a:rPr>
              <a:t>. </a:t>
            </a:r>
            <a:r>
              <a:rPr lang="en-US" sz="1400" b="1" dirty="0" err="1">
                <a:solidFill>
                  <a:schemeClr val="bg1"/>
                </a:solidFill>
              </a:rPr>
              <a:t>Perencanaan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pembelian</a:t>
            </a:r>
            <a:r>
              <a:rPr lang="en-US" sz="1400" b="1" dirty="0">
                <a:solidFill>
                  <a:schemeClr val="bg1"/>
                </a:solidFill>
              </a:rPr>
              <a:t> media, </a:t>
            </a:r>
            <a:r>
              <a:rPr lang="en-US" sz="1400" b="1" dirty="0" err="1">
                <a:solidFill>
                  <a:schemeClr val="bg1"/>
                </a:solidFill>
              </a:rPr>
              <a:t>optimasi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mesin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pencari</a:t>
            </a:r>
            <a:r>
              <a:rPr lang="en-US" sz="1400" b="1" dirty="0">
                <a:solidFill>
                  <a:schemeClr val="bg1"/>
                </a:solidFill>
              </a:rPr>
              <a:t>, </a:t>
            </a:r>
            <a:r>
              <a:rPr lang="en-US" sz="1400" b="1" dirty="0" err="1">
                <a:solidFill>
                  <a:schemeClr val="bg1"/>
                </a:solidFill>
              </a:rPr>
              <a:t>pemasaran</a:t>
            </a:r>
            <a:r>
              <a:rPr lang="en-US" sz="1400" b="1" dirty="0">
                <a:solidFill>
                  <a:schemeClr val="bg1"/>
                </a:solidFill>
              </a:rPr>
              <a:t> email, media </a:t>
            </a:r>
            <a:r>
              <a:rPr lang="en-US" sz="1400" b="1" dirty="0" err="1">
                <a:solidFill>
                  <a:schemeClr val="bg1"/>
                </a:solidFill>
              </a:rPr>
              <a:t>sosial</a:t>
            </a:r>
            <a:r>
              <a:rPr lang="en-US" sz="1400" b="1" dirty="0">
                <a:solidFill>
                  <a:schemeClr val="bg1"/>
                </a:solidFill>
              </a:rPr>
              <a:t>, dan </a:t>
            </a:r>
            <a:r>
              <a:rPr lang="en-US" sz="1400" b="1" dirty="0" err="1">
                <a:solidFill>
                  <a:schemeClr val="bg1"/>
                </a:solidFill>
              </a:rPr>
              <a:t>manajemen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kampanye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adalah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beberapa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kegiatan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utama</a:t>
            </a:r>
            <a:r>
              <a:rPr lang="en-US" sz="1400" b="1" dirty="0">
                <a:solidFill>
                  <a:schemeClr val="bg1"/>
                </a:solidFill>
              </a:rPr>
              <a:t> di </a:t>
            </a:r>
            <a:r>
              <a:rPr lang="en-US" sz="1400" b="1" dirty="0" err="1">
                <a:solidFill>
                  <a:schemeClr val="bg1"/>
                </a:solidFill>
              </a:rPr>
              <a:t>sini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71BB9-4842-1240-A601-79CC569D5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4648200" cy="411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CCB4F1-00CC-7549-B801-B3383F2B45DB}"/>
              </a:ext>
            </a:extLst>
          </p:cNvPr>
          <p:cNvSpPr/>
          <p:nvPr/>
        </p:nvSpPr>
        <p:spPr>
          <a:xfrm>
            <a:off x="762000" y="5221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Gambar Model CRM sederhana dapat memberikan panduan strategis.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18E745-D53E-6549-B829-08277672154A}"/>
              </a:ext>
            </a:extLst>
          </p:cNvPr>
          <p:cNvSpPr/>
          <p:nvPr/>
        </p:nvSpPr>
        <p:spPr>
          <a:xfrm>
            <a:off x="5410200" y="5297269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Gambar : Google </a:t>
            </a:r>
            <a:r>
              <a:rPr lang="en-US" dirty="0" err="1">
                <a:solidFill>
                  <a:schemeClr val="bg1"/>
                </a:solidFill>
              </a:rPr>
              <a:t>memberikan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pencarian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sinonim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logis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930D1-9700-9B9A-AAE8-A355E6E05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28338"/>
            <a:ext cx="6096000" cy="41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042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2223</TotalTime>
  <Words>1029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Baskerville Old Face</vt:lpstr>
      <vt:lpstr>Canva Sans</vt:lpstr>
      <vt:lpstr>Impact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mocher</dc:creator>
  <cp:lastModifiedBy>herminda herminda</cp:lastModifiedBy>
  <cp:revision>94</cp:revision>
  <dcterms:created xsi:type="dcterms:W3CDTF">2013-02-08T01:55:00Z</dcterms:created>
  <dcterms:modified xsi:type="dcterms:W3CDTF">2025-05-10T03:38:28Z</dcterms:modified>
</cp:coreProperties>
</file>